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7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25F3-83F2-4E3C-BED3-4E18441BF968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9119-F89B-46E2-9059-F13306A22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25F3-83F2-4E3C-BED3-4E18441BF968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9119-F89B-46E2-9059-F13306A22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25F3-83F2-4E3C-BED3-4E18441BF968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9119-F89B-46E2-9059-F13306A22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25F3-83F2-4E3C-BED3-4E18441BF968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9119-F89B-46E2-9059-F13306A22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25F3-83F2-4E3C-BED3-4E18441BF968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9119-F89B-46E2-9059-F13306A22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25F3-83F2-4E3C-BED3-4E18441BF968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9119-F89B-46E2-9059-F13306A22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25F3-83F2-4E3C-BED3-4E18441BF968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9119-F89B-46E2-9059-F13306A22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25F3-83F2-4E3C-BED3-4E18441BF968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9119-F89B-46E2-9059-F13306A22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25F3-83F2-4E3C-BED3-4E18441BF968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9119-F89B-46E2-9059-F13306A22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25F3-83F2-4E3C-BED3-4E18441BF968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9119-F89B-46E2-9059-F13306A22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25F3-83F2-4E3C-BED3-4E18441BF968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9119-F89B-46E2-9059-F13306A22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225F3-83F2-4E3C-BED3-4E18441BF968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19-F89B-46E2-9059-F13306A22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Resources/ActiveArt/index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Resources/ActiveArt/index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r>
              <a:rPr lang="en-US" dirty="0" smtClean="0"/>
              <a:t>The Cell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/>
          <a:p>
            <a:r>
              <a:rPr lang="en-US" dirty="0" smtClean="0"/>
              <a:t>The simplest unit of life</a:t>
            </a:r>
            <a:endParaRPr lang="en-US" dirty="0"/>
          </a:p>
        </p:txBody>
      </p:sp>
      <p:pic>
        <p:nvPicPr>
          <p:cNvPr id="4" name="Picture 3" descr="C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819400"/>
            <a:ext cx="3277363" cy="3768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9088" y="6578600"/>
            <a:ext cx="2895600" cy="152400"/>
          </a:xfrm>
        </p:spPr>
        <p:txBody>
          <a:bodyPr/>
          <a:lstStyle/>
          <a:p>
            <a:r>
              <a:rPr lang="en-US"/>
              <a:t>Copyright Pearson Prentice Hall</a:t>
            </a:r>
          </a:p>
        </p:txBody>
      </p:sp>
      <p:pic>
        <p:nvPicPr>
          <p:cNvPr id="3" name="Picture 45" descr="anik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0" y="1719263"/>
            <a:ext cx="4595813" cy="4287837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79900" y="1358900"/>
            <a:ext cx="1041400" cy="27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57900" y="1816100"/>
            <a:ext cx="14224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88075" y="1477963"/>
            <a:ext cx="2955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Smooth endoplasmic reticulum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616700" y="2374900"/>
            <a:ext cx="11303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921500" y="2463800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Ribosome (free)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794500" y="4216400"/>
            <a:ext cx="1498600" cy="24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748463" y="4090988"/>
            <a:ext cx="2324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Ribosome (attached)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134100" y="49784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072188" y="4926013"/>
            <a:ext cx="184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Golgi apparatus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327150" y="5762625"/>
            <a:ext cx="2195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Mitochondrion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085850" y="3429000"/>
            <a:ext cx="1498600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84225" y="3214688"/>
            <a:ext cx="1778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Rough endoplasmic reticulum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781800" y="2743200"/>
            <a:ext cx="10795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735763" y="3062288"/>
            <a:ext cx="215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Cell membrane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184400" y="2425700"/>
            <a:ext cx="546100" cy="139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839788" y="200342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Nucleus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1295400" y="2603500"/>
            <a:ext cx="1346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461963" y="2605088"/>
            <a:ext cx="215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Nuclear envelope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2311400" y="2146300"/>
            <a:ext cx="723900" cy="20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514600" y="1658938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Nucleolus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1244600" y="4902200"/>
            <a:ext cx="825500" cy="29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722313" y="4841875"/>
            <a:ext cx="165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Centrioles</a:t>
            </a:r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H="1" flipV="1">
            <a:off x="3722688" y="1954213"/>
            <a:ext cx="846137" cy="9350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H="1" flipV="1">
            <a:off x="1876425" y="2238375"/>
            <a:ext cx="2411413" cy="8207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H="1" flipV="1">
            <a:off x="2476500" y="2824163"/>
            <a:ext cx="1709738" cy="2936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flipH="1" flipV="1">
            <a:off x="1784350" y="3429000"/>
            <a:ext cx="1887538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Freeform 34"/>
          <p:cNvSpPr>
            <a:spLocks/>
          </p:cNvSpPr>
          <p:nvPr/>
        </p:nvSpPr>
        <p:spPr bwMode="auto">
          <a:xfrm>
            <a:off x="2009775" y="4121150"/>
            <a:ext cx="1362075" cy="895350"/>
          </a:xfrm>
          <a:custGeom>
            <a:avLst/>
            <a:gdLst/>
            <a:ahLst/>
            <a:cxnLst>
              <a:cxn ang="0">
                <a:pos x="702" y="0"/>
              </a:cxn>
              <a:cxn ang="0">
                <a:pos x="0" y="564"/>
              </a:cxn>
              <a:cxn ang="0">
                <a:pos x="858" y="66"/>
              </a:cxn>
            </a:cxnLst>
            <a:rect l="0" t="0" r="r" b="b"/>
            <a:pathLst>
              <a:path w="858" h="564">
                <a:moveTo>
                  <a:pt x="702" y="0"/>
                </a:moveTo>
                <a:lnTo>
                  <a:pt x="0" y="564"/>
                </a:lnTo>
                <a:lnTo>
                  <a:pt x="858" y="6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H="1">
            <a:off x="2724150" y="4676775"/>
            <a:ext cx="771525" cy="1038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>
            <a:off x="5191125" y="4581525"/>
            <a:ext cx="942975" cy="5238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6015038" y="3544888"/>
            <a:ext cx="793750" cy="6953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41"/>
          <p:cNvSpPr>
            <a:spLocks noChangeShapeType="1"/>
          </p:cNvSpPr>
          <p:nvPr/>
        </p:nvSpPr>
        <p:spPr bwMode="auto">
          <a:xfrm>
            <a:off x="6457950" y="2752725"/>
            <a:ext cx="366713" cy="3698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42"/>
          <p:cNvSpPr>
            <a:spLocks noChangeShapeType="1"/>
          </p:cNvSpPr>
          <p:nvPr/>
        </p:nvSpPr>
        <p:spPr bwMode="auto">
          <a:xfrm>
            <a:off x="6134100" y="2457450"/>
            <a:ext cx="828675" cy="1412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 flipV="1">
            <a:off x="5705475" y="1962150"/>
            <a:ext cx="485775" cy="381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Rectangle 48"/>
          <p:cNvSpPr>
            <a:spLocks noChangeArrowheads="1"/>
          </p:cNvSpPr>
          <p:nvPr/>
        </p:nvSpPr>
        <p:spPr bwMode="auto">
          <a:xfrm>
            <a:off x="365125" y="930275"/>
            <a:ext cx="86423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85000"/>
              </a:lnSpc>
              <a:spcAft>
                <a:spcPct val="50000"/>
              </a:spcAft>
            </a:pPr>
            <a:r>
              <a:rPr lang="en-US" b="0">
                <a:solidFill>
                  <a:schemeClr val="tx1"/>
                </a:solidFill>
                <a:effectLst/>
                <a:ea typeface="ＭＳ Ｐゴシック" pitchFamily="34" charset="-128"/>
              </a:rPr>
              <a:t>Animal Cell</a:t>
            </a:r>
          </a:p>
        </p:txBody>
      </p:sp>
      <p:sp>
        <p:nvSpPr>
          <p:cNvPr id="39" name="Rectangle 5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0" y="0"/>
            <a:ext cx="2105025" cy="1095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1" grpId="0"/>
      <p:bldP spid="11" grpId="1"/>
      <p:bldP spid="13" grpId="0"/>
      <p:bldP spid="13" grpId="1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22" grpId="0"/>
      <p:bldP spid="22" grpId="1"/>
      <p:bldP spid="24" grpId="0"/>
      <p:bldP spid="24" grpId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Plant cells / prokaryotes</a:t>
            </a:r>
          </a:p>
          <a:p>
            <a:pPr>
              <a:buNone/>
            </a:pPr>
            <a:r>
              <a:rPr lang="en-US" dirty="0" smtClean="0"/>
              <a:t>Made of cellulose (type of macromolecule?)</a:t>
            </a:r>
          </a:p>
          <a:p>
            <a:pPr>
              <a:buNone/>
            </a:pPr>
            <a:r>
              <a:rPr lang="en-US" dirty="0" smtClean="0"/>
              <a:t>Support and rigidity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All cells</a:t>
            </a:r>
          </a:p>
          <a:p>
            <a:pPr>
              <a:buNone/>
            </a:pPr>
            <a:r>
              <a:rPr lang="en-US" dirty="0" smtClean="0"/>
              <a:t>Made of </a:t>
            </a:r>
            <a:r>
              <a:rPr lang="en-US" dirty="0" smtClean="0"/>
              <a:t>phospholipids (</a:t>
            </a:r>
            <a:r>
              <a:rPr lang="en-US" dirty="0" smtClean="0"/>
              <a:t>d</a:t>
            </a:r>
            <a:r>
              <a:rPr lang="en-US" dirty="0" smtClean="0"/>
              <a:t>iscussed later)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Controls what substances can enter and exit the cell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All cells</a:t>
            </a:r>
          </a:p>
          <a:p>
            <a:pPr>
              <a:buNone/>
            </a:pPr>
            <a:r>
              <a:rPr lang="en-US" dirty="0" smtClean="0"/>
              <a:t>Mostly water (and other macromolecules)</a:t>
            </a:r>
          </a:p>
          <a:p>
            <a:pPr>
              <a:buNone/>
            </a:pPr>
            <a:r>
              <a:rPr lang="en-US" dirty="0" smtClean="0"/>
              <a:t>Fluid that surrounds all organelles and is were most chemical reactions take place.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All Eukaryotic cells</a:t>
            </a:r>
          </a:p>
          <a:p>
            <a:pPr>
              <a:buNone/>
            </a:pPr>
            <a:r>
              <a:rPr lang="en-US" dirty="0" smtClean="0"/>
              <a:t>Contains the </a:t>
            </a:r>
            <a:r>
              <a:rPr lang="en-US" dirty="0" smtClean="0"/>
              <a:t>DNA (</a:t>
            </a:r>
            <a:r>
              <a:rPr lang="en-US" dirty="0" err="1" smtClean="0"/>
              <a:t>fxn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Has all information for making all proteins</a:t>
            </a:r>
            <a:endParaRPr lang="en-US" dirty="0"/>
          </a:p>
          <a:p>
            <a:pPr>
              <a:buNone/>
            </a:pPr>
            <a:r>
              <a:rPr lang="en-US" dirty="0" smtClean="0"/>
              <a:t>Controls what proteins are made and when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9088" y="6578600"/>
            <a:ext cx="2895600" cy="152400"/>
          </a:xfrm>
        </p:spPr>
        <p:txBody>
          <a:bodyPr/>
          <a:lstStyle/>
          <a:p>
            <a:r>
              <a:rPr lang="en-US"/>
              <a:t>Copyright Pearson Prentice Hall</a:t>
            </a:r>
          </a:p>
        </p:txBody>
      </p:sp>
      <p:pic>
        <p:nvPicPr>
          <p:cNvPr id="5" name="Picture 15" descr="nucleo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713" y="1549400"/>
            <a:ext cx="4344987" cy="4244975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29238" y="0"/>
            <a:ext cx="40767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Nucleus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73050" y="1095375"/>
            <a:ext cx="8642350" cy="4848225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Nucleus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3050" y="3852863"/>
            <a:ext cx="1579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Nucleolus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210300" y="5334000"/>
            <a:ext cx="660400" cy="48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759575" y="3768725"/>
            <a:ext cx="215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Nuclear envelope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184900" y="5811838"/>
            <a:ext cx="622300" cy="593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723063" y="4687888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Nuclear pores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070100" y="5702300"/>
            <a:ext cx="863600" cy="29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841375" y="2613025"/>
            <a:ext cx="1435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Chromatin</a:t>
            </a: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141538" y="2835275"/>
            <a:ext cx="949325" cy="231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1574800" y="3544888"/>
            <a:ext cx="2058988" cy="482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6319838" y="3946525"/>
            <a:ext cx="4635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5637213" y="4318000"/>
            <a:ext cx="1098550" cy="658813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692" y="415"/>
              </a:cxn>
              <a:cxn ang="0">
                <a:pos x="0" y="342"/>
              </a:cxn>
            </a:cxnLst>
            <a:rect l="0" t="0" r="r" b="b"/>
            <a:pathLst>
              <a:path w="692" h="415">
                <a:moveTo>
                  <a:pt x="102" y="0"/>
                </a:moveTo>
                <a:lnTo>
                  <a:pt x="692" y="415"/>
                </a:lnTo>
                <a:lnTo>
                  <a:pt x="0" y="34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1549400" y="3541713"/>
            <a:ext cx="2058988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Plant cells</a:t>
            </a:r>
          </a:p>
          <a:p>
            <a:pPr>
              <a:buNone/>
            </a:pPr>
            <a:r>
              <a:rPr lang="en-US" dirty="0" smtClean="0"/>
              <a:t>Site of Photosynthesis</a:t>
            </a:r>
          </a:p>
          <a:p>
            <a:pPr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+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C</a:t>
            </a:r>
            <a:r>
              <a:rPr lang="en-US" baseline="-25000" dirty="0" smtClean="0">
                <a:sym typeface="Wingdings" pitchFamily="2" charset="2"/>
              </a:rPr>
              <a:t>6</a:t>
            </a:r>
            <a:r>
              <a:rPr lang="en-US" dirty="0" smtClean="0">
                <a:sym typeface="Wingdings" pitchFamily="2" charset="2"/>
              </a:rPr>
              <a:t>H</a:t>
            </a:r>
            <a:r>
              <a:rPr lang="en-US" baseline="-25000" dirty="0" smtClean="0">
                <a:sym typeface="Wingdings" pitchFamily="2" charset="2"/>
              </a:rPr>
              <a:t>12</a:t>
            </a:r>
            <a:r>
              <a:rPr lang="en-US" dirty="0" smtClean="0">
                <a:sym typeface="Wingdings" pitchFamily="2" charset="2"/>
              </a:rPr>
              <a:t>O</a:t>
            </a:r>
            <a:r>
              <a:rPr lang="en-US" baseline="-25000" dirty="0" smtClean="0">
                <a:sym typeface="Wingdings" pitchFamily="2" charset="2"/>
              </a:rPr>
              <a:t>6</a:t>
            </a:r>
            <a:r>
              <a:rPr lang="en-US" dirty="0" smtClean="0">
                <a:sym typeface="Wingdings" pitchFamily="2" charset="2"/>
              </a:rPr>
              <a:t> + O</a:t>
            </a:r>
            <a:r>
              <a:rPr lang="en-US" baseline="-25000" dirty="0" smtClean="0">
                <a:sym typeface="Wingdings" pitchFamily="2" charset="2"/>
              </a:rPr>
              <a:t>2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Sunlight drives this </a:t>
            </a:r>
            <a:r>
              <a:rPr lang="en-US" dirty="0" smtClean="0">
                <a:sym typeface="Wingdings" pitchFamily="2" charset="2"/>
              </a:rPr>
              <a:t>reaction; should all plant cells have them?</a:t>
            </a:r>
            <a:endParaRPr lang="en-US" dirty="0"/>
          </a:p>
        </p:txBody>
      </p:sp>
      <p:pic>
        <p:nvPicPr>
          <p:cNvPr id="4" name="Picture 16" descr="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225" y="2605087"/>
            <a:ext cx="4041775" cy="4252913"/>
          </a:xfrm>
          <a:prstGeom prst="rect">
            <a:avLst/>
          </a:prstGeom>
          <a:noFill/>
        </p:spPr>
      </p:pic>
      <p:sp>
        <p:nvSpPr>
          <p:cNvPr id="5" name="Line 18"/>
          <p:cNvSpPr>
            <a:spLocks noChangeShapeType="1"/>
          </p:cNvSpPr>
          <p:nvPr/>
        </p:nvSpPr>
        <p:spPr bwMode="auto">
          <a:xfrm flipH="1" flipV="1">
            <a:off x="5638800" y="2743200"/>
            <a:ext cx="650875" cy="2166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724400" y="2286000"/>
            <a:ext cx="1854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chemeClr val="tx1"/>
                </a:solidFill>
                <a:effectLst/>
              </a:rPr>
              <a:t>Chloroplast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7848600" y="5562600"/>
            <a:ext cx="762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96200" y="6096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All </a:t>
            </a:r>
            <a:r>
              <a:rPr lang="en-US" dirty="0" err="1" smtClean="0"/>
              <a:t>Euk</a:t>
            </a:r>
            <a:r>
              <a:rPr lang="en-US" dirty="0" smtClean="0"/>
              <a:t>. Cells</a:t>
            </a:r>
          </a:p>
          <a:p>
            <a:pPr>
              <a:buNone/>
            </a:pPr>
            <a:r>
              <a:rPr lang="en-US" dirty="0" smtClean="0"/>
              <a:t>Site of Cellular Respiration</a:t>
            </a:r>
          </a:p>
          <a:p>
            <a:pPr>
              <a:buNone/>
            </a:pP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+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 + CO</a:t>
            </a:r>
            <a:r>
              <a:rPr lang="en-US" baseline="-25000" dirty="0" smtClean="0">
                <a:sym typeface="Wingdings" pitchFamily="2" charset="2"/>
              </a:rPr>
              <a:t>2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Transforms energy of sugar to useable energy for cell</a:t>
            </a:r>
            <a:endParaRPr lang="en-US" dirty="0"/>
          </a:p>
        </p:txBody>
      </p:sp>
      <p:pic>
        <p:nvPicPr>
          <p:cNvPr id="4" name="Picture 17" descr="anik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44600"/>
            <a:ext cx="4141787" cy="3863975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>
            <a:off x="5295900" y="4762500"/>
            <a:ext cx="1905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57800" y="5943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All cells</a:t>
            </a:r>
          </a:p>
          <a:p>
            <a:pPr>
              <a:buNone/>
            </a:pPr>
            <a:r>
              <a:rPr lang="en-US" dirty="0" smtClean="0"/>
              <a:t>Macromolecules (RNA); Very numerous inside of cells</a:t>
            </a:r>
          </a:p>
          <a:p>
            <a:pPr>
              <a:buNone/>
            </a:pPr>
            <a:r>
              <a:rPr lang="en-US" dirty="0" smtClean="0"/>
              <a:t>Synthesize protein for the cell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Endoplasmic Reticulum (smooth and Rough)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21335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All </a:t>
            </a:r>
            <a:r>
              <a:rPr lang="en-US" dirty="0" err="1" smtClean="0"/>
              <a:t>Euk</a:t>
            </a:r>
            <a:r>
              <a:rPr lang="en-US" dirty="0" smtClean="0"/>
              <a:t>. Cells</a:t>
            </a:r>
          </a:p>
          <a:p>
            <a:pPr>
              <a:buNone/>
            </a:pPr>
            <a:r>
              <a:rPr lang="en-US" dirty="0" smtClean="0"/>
              <a:t>Internal transport of macromolecules w/in cell separate from cytoplasm</a:t>
            </a:r>
          </a:p>
          <a:p>
            <a:pPr>
              <a:buNone/>
            </a:pPr>
            <a:r>
              <a:rPr lang="en-US" dirty="0" smtClean="0"/>
              <a:t>If ribosomes are attached = rough</a:t>
            </a:r>
            <a:endParaRPr lang="en-US" dirty="0"/>
          </a:p>
        </p:txBody>
      </p:sp>
      <p:pic>
        <p:nvPicPr>
          <p:cNvPr id="4" name="Picture 9" descr="sb6500c06"/>
          <p:cNvPicPr>
            <a:picLocks noChangeAspect="1" noChangeArrowheads="1"/>
          </p:cNvPicPr>
          <p:nvPr/>
        </p:nvPicPr>
        <p:blipFill>
          <a:blip r:embed="rId2" cstate="print"/>
          <a:srcRect t="40637" r="48856"/>
          <a:stretch>
            <a:fillRect/>
          </a:stretch>
        </p:blipFill>
        <p:spPr bwMode="auto">
          <a:xfrm>
            <a:off x="1828800" y="3733800"/>
            <a:ext cx="4114800" cy="2968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7400" y="556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Ribosomes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Seeing is believing = discovery of the cell came from advancements in technology.</a:t>
            </a:r>
          </a:p>
          <a:p>
            <a:pPr>
              <a:buNone/>
            </a:pPr>
            <a:r>
              <a:rPr lang="en-US" dirty="0" smtClean="0"/>
              <a:t>Microscope (along with telescope) </a:t>
            </a:r>
          </a:p>
          <a:p>
            <a:pPr>
              <a:buNone/>
            </a:pPr>
            <a:r>
              <a:rPr lang="en-US" dirty="0" smtClean="0"/>
              <a:t>1600’s Robert Hooke: Microscope maker; looked at many things under his microscope (40x) including living things.</a:t>
            </a:r>
          </a:p>
          <a:p>
            <a:r>
              <a:rPr lang="en-US" dirty="0" smtClean="0"/>
              <a:t>When observing cork cambium from plants, described them as “prison cells”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5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All </a:t>
            </a:r>
            <a:r>
              <a:rPr lang="en-US" dirty="0" err="1" smtClean="0"/>
              <a:t>Euk</a:t>
            </a:r>
            <a:r>
              <a:rPr lang="en-US" dirty="0" smtClean="0"/>
              <a:t>. Cells</a:t>
            </a:r>
          </a:p>
          <a:p>
            <a:pPr>
              <a:buNone/>
            </a:pPr>
            <a:r>
              <a:rPr lang="en-US" dirty="0" smtClean="0"/>
              <a:t>Modifies proteins (and other macromolecules) from ER for transport out of cell.</a:t>
            </a:r>
          </a:p>
          <a:p>
            <a:pPr>
              <a:buNone/>
            </a:pPr>
            <a:r>
              <a:rPr lang="en-US" dirty="0" smtClean="0"/>
              <a:t>(post office)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9" descr="sb4826c0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284"/>
          <a:stretch>
            <a:fillRect/>
          </a:stretch>
        </p:blipFill>
        <p:spPr bwMode="auto">
          <a:xfrm>
            <a:off x="2209800" y="3886200"/>
            <a:ext cx="4852987" cy="2333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Lysosomes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All </a:t>
            </a:r>
            <a:r>
              <a:rPr lang="en-US" dirty="0" err="1" smtClean="0"/>
              <a:t>euk</a:t>
            </a:r>
            <a:r>
              <a:rPr lang="en-US" dirty="0" smtClean="0"/>
              <a:t>. Cells</a:t>
            </a:r>
          </a:p>
          <a:p>
            <a:pPr>
              <a:buNone/>
            </a:pPr>
            <a:r>
              <a:rPr lang="en-US" dirty="0" smtClean="0"/>
              <a:t>Breakdown used macromolecules/materials inside of cells to be recycled</a:t>
            </a:r>
          </a:p>
          <a:p>
            <a:pPr>
              <a:buNone/>
            </a:pPr>
            <a:r>
              <a:rPr lang="en-US" dirty="0" smtClean="0"/>
              <a:t>What reaction would take place inside?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All </a:t>
            </a:r>
            <a:r>
              <a:rPr lang="en-US" dirty="0" err="1" smtClean="0"/>
              <a:t>euk</a:t>
            </a:r>
            <a:r>
              <a:rPr lang="en-US" dirty="0" smtClean="0"/>
              <a:t>. Cells</a:t>
            </a:r>
          </a:p>
          <a:p>
            <a:pPr>
              <a:buNone/>
            </a:pPr>
            <a:r>
              <a:rPr lang="en-US" dirty="0" smtClean="0"/>
              <a:t>Storage of substances (water, sugar, etc)</a:t>
            </a:r>
            <a:endParaRPr lang="en-US" dirty="0"/>
          </a:p>
        </p:txBody>
      </p:sp>
      <p:pic>
        <p:nvPicPr>
          <p:cNvPr id="4" name="Picture 24" descr="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6588" y="1057275"/>
            <a:ext cx="3941762" cy="41497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5486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Vacuole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5257800" y="4343400"/>
            <a:ext cx="2057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RRgsf5VcaGWu9Wz-DJiImPxIPQ4OT6gCnaYf5TC_KI6l3aiql4:teachers.saschina.org/lbugenske/files/2011/01/Chee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11062"/>
            <a:ext cx="4324350" cy="266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RV7tljD_d4Br3xLy6tt9RGCFqGQqbrJdsF70L-MonsbJXM3LC60Q:faculty.ntcc.edu/mhearron/onione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8356"/>
            <a:ext cx="4038600" cy="234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6582" y="28528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Onion Cell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351106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Cheek Cell</a:t>
            </a:r>
            <a:endParaRPr lang="en-US" dirty="0"/>
          </a:p>
        </p:txBody>
      </p:sp>
      <p:sp>
        <p:nvSpPr>
          <p:cNvPr id="6" name="SMARTInkShape-3"/>
          <p:cNvSpPr/>
          <p:nvPr/>
        </p:nvSpPr>
        <p:spPr>
          <a:xfrm>
            <a:off x="3232714" y="2347936"/>
            <a:ext cx="4798" cy="14886"/>
          </a:xfrm>
          <a:custGeom>
            <a:avLst/>
            <a:gdLst/>
            <a:ahLst/>
            <a:cxnLst/>
            <a:rect l="0" t="0" r="0" b="0"/>
            <a:pathLst>
              <a:path w="4798" h="14886">
                <a:moveTo>
                  <a:pt x="100" y="0"/>
                </a:moveTo>
                <a:lnTo>
                  <a:pt x="0" y="1788"/>
                </a:lnTo>
                <a:lnTo>
                  <a:pt x="4797" y="1488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2805" r="6076"/>
          <a:stretch>
            <a:fillRect/>
          </a:stretch>
        </p:blipFill>
        <p:spPr bwMode="auto">
          <a:xfrm>
            <a:off x="5869499" y="0"/>
            <a:ext cx="3274501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http://www.evbg.de/de/ags/7b_2009/1/RobertHoo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00400" cy="3806711"/>
          </a:xfrm>
          <a:prstGeom prst="rect">
            <a:avLst/>
          </a:prstGeom>
          <a:noFill/>
        </p:spPr>
      </p:pic>
      <p:pic>
        <p:nvPicPr>
          <p:cNvPr id="10244" name="Picture 4" descr="http://www.gluefactory.co.uk/modelmaker/hooke-microsc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033969"/>
            <a:ext cx="3733800" cy="4824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Also during the 1600’s Anton Van </a:t>
            </a:r>
            <a:r>
              <a:rPr lang="en-US" dirty="0" err="1" smtClean="0"/>
              <a:t>Leewenhoek</a:t>
            </a:r>
            <a:r>
              <a:rPr lang="en-US" dirty="0" smtClean="0"/>
              <a:t> produces sketches with magnifications up to 250x</a:t>
            </a:r>
          </a:p>
          <a:p>
            <a:r>
              <a:rPr lang="en-US" dirty="0" smtClean="0"/>
              <a:t>Never get’s much credit b/c he did not share his technology; was found out after he died</a:t>
            </a:r>
          </a:p>
          <a:p>
            <a:pPr>
              <a:buNone/>
            </a:pPr>
            <a:r>
              <a:rPr lang="en-US" dirty="0" smtClean="0"/>
              <a:t>By second science revolution (1800’s) microscopes were very powerful and many biologists used them to observe life.</a:t>
            </a:r>
          </a:p>
          <a:p>
            <a:pPr>
              <a:buNone/>
            </a:pPr>
            <a:r>
              <a:rPr lang="en-US" dirty="0" smtClean="0"/>
              <a:t>These scientists used their discoveries to develop the cell theory.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Schleiden</a:t>
            </a:r>
            <a:r>
              <a:rPr lang="en-US" dirty="0" smtClean="0"/>
              <a:t>, Schwann, Virchow, Pasteur, etc.</a:t>
            </a:r>
          </a:p>
          <a:p>
            <a:r>
              <a:rPr lang="en-US" dirty="0" smtClean="0"/>
              <a:t>All living things are composed of one or more cells.</a:t>
            </a:r>
          </a:p>
          <a:p>
            <a:r>
              <a:rPr lang="en-US" dirty="0" smtClean="0"/>
              <a:t>Cells are the basic units of structure and function in living things</a:t>
            </a:r>
          </a:p>
          <a:p>
            <a:r>
              <a:rPr lang="en-US" dirty="0" smtClean="0"/>
              <a:t>New cells are produced from existing cells, or all cells come from pre-existing cells.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52800" cy="279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038600" cy="338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http://www.ndpteachers.org/perit/OnionEpiderm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52825"/>
            <a:ext cx="5686425" cy="33051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2209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Electron-scanning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152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Confocal</a:t>
            </a:r>
            <a:r>
              <a:rPr lang="en-US" dirty="0" smtClean="0">
                <a:solidFill>
                  <a:schemeClr val="bg1"/>
                </a:solidFill>
              </a:rPr>
              <a:t> Light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624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All cells can be categorized into one of two categories.</a:t>
            </a:r>
          </a:p>
          <a:p>
            <a:pPr>
              <a:buNone/>
            </a:pPr>
            <a:r>
              <a:rPr lang="en-US" dirty="0" smtClean="0"/>
              <a:t>Prokaryotic &amp; Eukaryotic</a:t>
            </a:r>
          </a:p>
          <a:p>
            <a:pPr>
              <a:buNone/>
            </a:pPr>
            <a:r>
              <a:rPr lang="en-US" dirty="0" smtClean="0"/>
              <a:t>Venn diagram activity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</a:t>
            </a:r>
            <a:r>
              <a:rPr lang="en-US" dirty="0" smtClean="0"/>
              <a:t>Structure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Organelles: Tiny membrane-bound structures found inside of cells, each with a particular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9088" y="6578600"/>
            <a:ext cx="2895600" cy="152400"/>
          </a:xfrm>
        </p:spPr>
        <p:txBody>
          <a:bodyPr/>
          <a:lstStyle/>
          <a:p>
            <a:r>
              <a:rPr lang="en-US"/>
              <a:t>Copyright Pearson Prentice Hall</a:t>
            </a:r>
          </a:p>
        </p:txBody>
      </p:sp>
      <p:pic>
        <p:nvPicPr>
          <p:cNvPr id="5" name="Picture 50" descr="plant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600" y="1939925"/>
            <a:ext cx="4364038" cy="454818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5125" y="930275"/>
            <a:ext cx="8642350" cy="4848225"/>
          </a:xfrm>
          <a:prstGeom prst="rect">
            <a:avLst/>
          </a:prstGeom>
          <a:noFill/>
        </p:spPr>
        <p:txBody>
          <a:bodyPr/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 Cell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38800" y="2265363"/>
            <a:ext cx="1117600" cy="190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619750" y="2171700"/>
            <a:ext cx="295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/>
              </a:rPr>
              <a:t>Nuclear envelope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692900" y="2582863"/>
            <a:ext cx="1079500" cy="20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675438" y="3048000"/>
            <a:ext cx="1503362" cy="9794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624638" y="2547938"/>
            <a:ext cx="1995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/>
              </a:rPr>
              <a:t>Ribosome (free)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630988" y="3249613"/>
            <a:ext cx="2324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Ribosome (attached)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515100" y="3903663"/>
            <a:ext cx="10287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451600" y="5046663"/>
            <a:ext cx="9525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392863" y="4956175"/>
            <a:ext cx="213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Mitochondrion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518275" y="3827463"/>
            <a:ext cx="184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/>
              </a:rPr>
              <a:t>Golgi apparatus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5511800" y="5427663"/>
            <a:ext cx="609600" cy="190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414963" y="5337175"/>
            <a:ext cx="1387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Vacuole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124200" y="2227263"/>
            <a:ext cx="7112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757488" y="1517650"/>
            <a:ext cx="139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Nucleolus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905000" y="2011363"/>
            <a:ext cx="673100" cy="266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590675" y="18367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Nucleus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77875" y="2114550"/>
            <a:ext cx="2159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/>
              </a:rPr>
              <a:t>Smooth endoplasmic reticulum</a:t>
            </a: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1168400" y="3141663"/>
            <a:ext cx="1338263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55575" y="3073400"/>
            <a:ext cx="2576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/>
              </a:rPr>
              <a:t>Rough endoplasmic reticulum</a:t>
            </a: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1689100" y="3548063"/>
            <a:ext cx="660400" cy="29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449263" y="3700463"/>
            <a:ext cx="1460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Cell wall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0" y="4064000"/>
            <a:ext cx="215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/>
              </a:rPr>
              <a:t>Cell membrane</a:t>
            </a: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1320800" y="4322763"/>
            <a:ext cx="736600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71438" y="4833938"/>
            <a:ext cx="158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/>
              </a:rPr>
              <a:t>Chloroplast</a:t>
            </a:r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 flipH="1" flipV="1">
            <a:off x="3960813" y="1811338"/>
            <a:ext cx="609600" cy="11747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38"/>
          <p:cNvSpPr>
            <a:spLocks noChangeShapeType="1"/>
          </p:cNvSpPr>
          <p:nvPr/>
        </p:nvSpPr>
        <p:spPr bwMode="auto">
          <a:xfrm flipH="1" flipV="1">
            <a:off x="2638425" y="2063750"/>
            <a:ext cx="1562100" cy="10747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39"/>
          <p:cNvSpPr>
            <a:spLocks noChangeShapeType="1"/>
          </p:cNvSpPr>
          <p:nvPr/>
        </p:nvSpPr>
        <p:spPr bwMode="auto">
          <a:xfrm flipH="1" flipV="1">
            <a:off x="2263775" y="2684463"/>
            <a:ext cx="1174750" cy="501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40"/>
          <p:cNvSpPr>
            <a:spLocks noChangeShapeType="1"/>
          </p:cNvSpPr>
          <p:nvPr/>
        </p:nvSpPr>
        <p:spPr bwMode="auto">
          <a:xfrm flipH="1" flipV="1">
            <a:off x="2486025" y="3271838"/>
            <a:ext cx="1647825" cy="200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41"/>
          <p:cNvSpPr>
            <a:spLocks noChangeShapeType="1"/>
          </p:cNvSpPr>
          <p:nvPr/>
        </p:nvSpPr>
        <p:spPr bwMode="auto">
          <a:xfrm flipH="1">
            <a:off x="1449388" y="3586163"/>
            <a:ext cx="1627187" cy="3143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42"/>
          <p:cNvSpPr>
            <a:spLocks noChangeShapeType="1"/>
          </p:cNvSpPr>
          <p:nvPr/>
        </p:nvSpPr>
        <p:spPr bwMode="auto">
          <a:xfrm flipH="1">
            <a:off x="1789113" y="4081463"/>
            <a:ext cx="1163637" cy="1841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 flipH="1">
            <a:off x="1485900" y="4433888"/>
            <a:ext cx="1485900" cy="5556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4572000" y="4652963"/>
            <a:ext cx="876300" cy="8096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ine 45"/>
          <p:cNvSpPr>
            <a:spLocks noChangeShapeType="1"/>
          </p:cNvSpPr>
          <p:nvPr/>
        </p:nvSpPr>
        <p:spPr bwMode="auto">
          <a:xfrm>
            <a:off x="5124450" y="4710113"/>
            <a:ext cx="1295400" cy="4381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46"/>
          <p:cNvSpPr>
            <a:spLocks noChangeShapeType="1"/>
          </p:cNvSpPr>
          <p:nvPr/>
        </p:nvSpPr>
        <p:spPr bwMode="auto">
          <a:xfrm flipV="1">
            <a:off x="5095875" y="4043363"/>
            <a:ext cx="14097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47"/>
          <p:cNvSpPr>
            <a:spLocks noChangeShapeType="1"/>
          </p:cNvSpPr>
          <p:nvPr/>
        </p:nvSpPr>
        <p:spPr bwMode="auto">
          <a:xfrm flipV="1">
            <a:off x="4981575" y="3443288"/>
            <a:ext cx="1657350" cy="257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48"/>
          <p:cNvSpPr>
            <a:spLocks noChangeShapeType="1"/>
          </p:cNvSpPr>
          <p:nvPr/>
        </p:nvSpPr>
        <p:spPr bwMode="auto">
          <a:xfrm flipV="1">
            <a:off x="5581650" y="2728913"/>
            <a:ext cx="1123950" cy="5715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49"/>
          <p:cNvSpPr>
            <a:spLocks noChangeShapeType="1"/>
          </p:cNvSpPr>
          <p:nvPr/>
        </p:nvSpPr>
        <p:spPr bwMode="auto">
          <a:xfrm flipV="1">
            <a:off x="4981575" y="2433638"/>
            <a:ext cx="695325" cy="4476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5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0" y="0"/>
            <a:ext cx="2105025" cy="1095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  <p:bldP spid="13" grpId="0"/>
      <p:bldP spid="13" grpId="1"/>
      <p:bldP spid="16" grpId="0"/>
      <p:bldP spid="16" grpId="1"/>
      <p:bldP spid="17" grpId="0"/>
      <p:bldP spid="17" grpId="1"/>
      <p:bldP spid="19" grpId="0"/>
      <p:bldP spid="19" grpId="1"/>
      <p:bldP spid="21" grpId="0"/>
      <p:bldP spid="21" grpId="1"/>
      <p:bldP spid="23" grpId="0"/>
      <p:bldP spid="23" grpId="1"/>
      <p:bldP spid="24" grpId="0"/>
      <p:bldP spid="24" grpId="1"/>
      <p:bldP spid="26" grpId="0"/>
      <p:bldP spid="26" grpId="1"/>
      <p:bldP spid="28" grpId="0"/>
      <p:bldP spid="28" grpId="1"/>
      <p:bldP spid="29" grpId="0"/>
      <p:bldP spid="29" grpId="1"/>
      <p:bldP spid="31" grpId="0"/>
      <p:bldP spid="31" grpId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29151</TotalTime>
  <Words>550</Words>
  <Application>Microsoft Office PowerPoint</Application>
  <PresentationFormat>On-screen Show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The Cell</vt:lpstr>
      <vt:lpstr>History of the cell</vt:lpstr>
      <vt:lpstr>PowerPoint Presentation</vt:lpstr>
      <vt:lpstr>History of the cell</vt:lpstr>
      <vt:lpstr>The Cell Theory </vt:lpstr>
      <vt:lpstr>PowerPoint Presentation</vt:lpstr>
      <vt:lpstr>Types of cells</vt:lpstr>
      <vt:lpstr>Cell Structure </vt:lpstr>
      <vt:lpstr>PowerPoint Presentation</vt:lpstr>
      <vt:lpstr>PowerPoint Presentation</vt:lpstr>
      <vt:lpstr>Cell Wall</vt:lpstr>
      <vt:lpstr>Plasma Membrane</vt:lpstr>
      <vt:lpstr>Cytoplasm</vt:lpstr>
      <vt:lpstr>Nucleus</vt:lpstr>
      <vt:lpstr>PowerPoint Presentation</vt:lpstr>
      <vt:lpstr>Chloroplast</vt:lpstr>
      <vt:lpstr>Mitochondria </vt:lpstr>
      <vt:lpstr>Ribosomes</vt:lpstr>
      <vt:lpstr>Endoplasmic Reticulum (smooth and Rough)</vt:lpstr>
      <vt:lpstr>Golgi Apparatus</vt:lpstr>
      <vt:lpstr>Lysosomes</vt:lpstr>
      <vt:lpstr>Vacuole</vt:lpstr>
      <vt:lpstr>PowerPoint Presentation</vt:lpstr>
    </vt:vector>
  </TitlesOfParts>
  <Company>JCPS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</dc:title>
  <dc:creator>Jeffco Schools</dc:creator>
  <cp:lastModifiedBy>User</cp:lastModifiedBy>
  <cp:revision>36</cp:revision>
  <dcterms:created xsi:type="dcterms:W3CDTF">2010-10-18T18:22:47Z</dcterms:created>
  <dcterms:modified xsi:type="dcterms:W3CDTF">2015-10-23T16:18:29Z</dcterms:modified>
</cp:coreProperties>
</file>