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60" r:id="rId10"/>
    <p:sldId id="258" r:id="rId11"/>
    <p:sldId id="259" r:id="rId12"/>
    <p:sldId id="262" r:id="rId13"/>
    <p:sldId id="263" r:id="rId14"/>
    <p:sldId id="264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A3FBD2E-6187-4809-936B-F3537F37B505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99780D-A3B4-4BFF-9F2A-1A548769B6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FBD2E-6187-4809-936B-F3537F37B505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9780D-A3B4-4BFF-9F2A-1A548769B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FBD2E-6187-4809-936B-F3537F37B505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9780D-A3B4-4BFF-9F2A-1A548769B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FBD2E-6187-4809-936B-F3537F37B505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9780D-A3B4-4BFF-9F2A-1A548769B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A3FBD2E-6187-4809-936B-F3537F37B505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99780D-A3B4-4BFF-9F2A-1A548769B6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FBD2E-6187-4809-936B-F3537F37B505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B99780D-A3B4-4BFF-9F2A-1A548769B6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FBD2E-6187-4809-936B-F3537F37B505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B99780D-A3B4-4BFF-9F2A-1A548769B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FBD2E-6187-4809-936B-F3537F37B505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9780D-A3B4-4BFF-9F2A-1A548769B6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3FBD2E-6187-4809-936B-F3537F37B505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99780D-A3B4-4BFF-9F2A-1A548769B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A3FBD2E-6187-4809-936B-F3537F37B505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99780D-A3B4-4BFF-9F2A-1A548769B6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A3FBD2E-6187-4809-936B-F3537F37B505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B99780D-A3B4-4BFF-9F2A-1A548769B6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A3FBD2E-6187-4809-936B-F3537F37B505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B99780D-A3B4-4BFF-9F2A-1A548769B6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Reproductive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2" descr="slide_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743200"/>
            <a:ext cx="3583729" cy="391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Reproductive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2117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Four main hormones: FSH, LH, Estrogen, and Progesterone. Know where made, and what they do.</a:t>
            </a:r>
          </a:p>
          <a:p>
            <a:pPr>
              <a:buNone/>
            </a:pPr>
            <a:r>
              <a:rPr lang="en-US" sz="2400" dirty="0" smtClean="0"/>
              <a:t>Puberty in females: </a:t>
            </a:r>
          </a:p>
          <a:p>
            <a:r>
              <a:rPr lang="en-US" sz="2400" dirty="0" smtClean="0"/>
              <a:t>Hypothalamus (in brain) stimulates pituitary gland to make FSH and LH which act on the ovaries.</a:t>
            </a:r>
          </a:p>
          <a:p>
            <a:r>
              <a:rPr lang="en-US" sz="2400" dirty="0" smtClean="0"/>
              <a:t>Developing fetus ovaries have already begun meiosis and are in a resting stage (prophase I)</a:t>
            </a:r>
          </a:p>
          <a:p>
            <a:r>
              <a:rPr lang="en-US" sz="2400" dirty="0" smtClean="0"/>
              <a:t> Females at birth have all eggs (1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 </a:t>
            </a:r>
            <a:r>
              <a:rPr lang="en-US" sz="2400" dirty="0" err="1" smtClean="0"/>
              <a:t>oocytes</a:t>
            </a:r>
            <a:r>
              <a:rPr lang="en-US" sz="2400" dirty="0" smtClean="0"/>
              <a:t>) they will ever have, finish meiosis one at a time at the onset of puberty, when they run out = menopause.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305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Menstrual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305800" cy="452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28 day cycle, begins at puberty, has 3 phases.</a:t>
            </a:r>
          </a:p>
          <a:p>
            <a:pPr marL="514350" indent="-514350">
              <a:buNone/>
            </a:pPr>
            <a:r>
              <a:rPr lang="en-US" dirty="0" smtClean="0"/>
              <a:t>1) </a:t>
            </a:r>
            <a:r>
              <a:rPr lang="en-US" u="sng" dirty="0" smtClean="0"/>
              <a:t>Flow phase</a:t>
            </a:r>
            <a:r>
              <a:rPr lang="en-US" dirty="0" smtClean="0"/>
              <a:t>: (days 1 - 5)</a:t>
            </a:r>
          </a:p>
          <a:p>
            <a:pPr marL="514350" indent="-514350">
              <a:buNone/>
            </a:pPr>
            <a:r>
              <a:rPr lang="en-US" dirty="0" smtClean="0"/>
              <a:t>	- Menstrual flow = shedding of the uterine lining when unfertilized egg does not implant.</a:t>
            </a:r>
          </a:p>
          <a:p>
            <a:pPr marL="514350" indent="-514350">
              <a:buNone/>
            </a:pPr>
            <a:r>
              <a:rPr lang="en-US" dirty="0" smtClean="0"/>
              <a:t>	- Rising levels of FSH cause development of new follicle (tissue surrounding undeveloped egg)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Menstrual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2) </a:t>
            </a:r>
            <a:r>
              <a:rPr lang="en-US" u="sng" dirty="0" smtClean="0"/>
              <a:t>Follicular phase</a:t>
            </a:r>
            <a:r>
              <a:rPr lang="en-US" dirty="0" smtClean="0"/>
              <a:t>: (days 6 – 14)</a:t>
            </a:r>
          </a:p>
          <a:p>
            <a:pPr>
              <a:buNone/>
            </a:pPr>
            <a:r>
              <a:rPr lang="en-US" dirty="0" smtClean="0"/>
              <a:t>	- When FSH declines and LH begins to rise, the ovaries respond by making </a:t>
            </a:r>
            <a:r>
              <a:rPr lang="en-US" u="sng" dirty="0" smtClean="0"/>
              <a:t>estrogen</a:t>
            </a:r>
            <a:r>
              <a:rPr lang="en-US" dirty="0" smtClean="0"/>
              <a:t>. This tells uterus to begin repair of lining as well as 2</a:t>
            </a:r>
            <a:r>
              <a:rPr lang="en-US" baseline="30000" dirty="0" smtClean="0"/>
              <a:t>o</a:t>
            </a:r>
            <a:r>
              <a:rPr lang="en-US" dirty="0" smtClean="0"/>
              <a:t> sex characteristics at puberty. </a:t>
            </a:r>
          </a:p>
          <a:p>
            <a:pPr>
              <a:buNone/>
            </a:pPr>
            <a:r>
              <a:rPr lang="en-US" dirty="0" smtClean="0"/>
              <a:t>	- Follicle continue to develop and mature</a:t>
            </a:r>
          </a:p>
          <a:p>
            <a:pPr>
              <a:buNone/>
            </a:pPr>
            <a:r>
              <a:rPr lang="en-US" dirty="0" smtClean="0"/>
              <a:t>	-  At end (days 12 – 14), huge rise in LH causes ovulation = release of egg in oviducts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Menstrual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3) </a:t>
            </a:r>
            <a:r>
              <a:rPr lang="en-US" u="sng" dirty="0" err="1" smtClean="0"/>
              <a:t>Luteal</a:t>
            </a:r>
            <a:r>
              <a:rPr lang="en-US" u="sng" dirty="0" smtClean="0"/>
              <a:t> Phase</a:t>
            </a:r>
            <a:r>
              <a:rPr lang="en-US" dirty="0" smtClean="0"/>
              <a:t>: (15 – 28)</a:t>
            </a:r>
          </a:p>
          <a:p>
            <a:pPr>
              <a:buNone/>
            </a:pPr>
            <a:r>
              <a:rPr lang="en-US" dirty="0" smtClean="0"/>
              <a:t>	- Ruptured follicle turns into a </a:t>
            </a:r>
            <a:r>
              <a:rPr lang="en-US" u="sng" dirty="0" smtClean="0"/>
              <a:t>corpus luteum</a:t>
            </a:r>
            <a:r>
              <a:rPr lang="en-US" dirty="0" smtClean="0"/>
              <a:t> = produces hormone progesterone.</a:t>
            </a:r>
          </a:p>
          <a:p>
            <a:pPr>
              <a:buNone/>
            </a:pPr>
            <a:r>
              <a:rPr lang="en-US" dirty="0" smtClean="0"/>
              <a:t>	- Progesterone causes uterine lining to thicken, increase blood supply (with nutrients), and accumulates fat in preparation of a fertilized egg. </a:t>
            </a:r>
          </a:p>
          <a:p>
            <a:pPr>
              <a:buNone/>
            </a:pPr>
            <a:r>
              <a:rPr lang="en-US" dirty="0" smtClean="0"/>
              <a:t>	- As corpus luteum breaks down there will be a drop in progesterone causes menstrual flow. </a:t>
            </a:r>
          </a:p>
          <a:p>
            <a:pPr>
              <a:buNone/>
            </a:pPr>
            <a:r>
              <a:rPr lang="en-US" dirty="0" smtClean="0"/>
              <a:t>	- Birth control pills cause this to stay elevated.  </a:t>
            </a:r>
            <a:r>
              <a:rPr lang="en-US" u="sng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media-1.web.britannica.com/eb-media/07/55707-004-140E41F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0"/>
            <a:ext cx="5572125" cy="517703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Menstrual Cycle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Reproductive System  Dissection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Female:</a:t>
            </a:r>
          </a:p>
          <a:p>
            <a:r>
              <a:rPr lang="en-US" dirty="0" smtClean="0"/>
              <a:t>Ovary</a:t>
            </a:r>
          </a:p>
          <a:p>
            <a:r>
              <a:rPr lang="en-US" dirty="0" smtClean="0"/>
              <a:t>Oviduct (fallopian tube)</a:t>
            </a:r>
          </a:p>
          <a:p>
            <a:r>
              <a:rPr lang="en-US" dirty="0" smtClean="0"/>
              <a:t>Uterus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Male: </a:t>
            </a:r>
          </a:p>
          <a:p>
            <a:r>
              <a:rPr lang="en-US" dirty="0" smtClean="0"/>
              <a:t>Testis</a:t>
            </a:r>
          </a:p>
          <a:p>
            <a:r>
              <a:rPr lang="en-US" dirty="0" smtClean="0"/>
              <a:t>Epididymis</a:t>
            </a:r>
          </a:p>
          <a:p>
            <a:r>
              <a:rPr lang="en-US" dirty="0" smtClean="0"/>
              <a:t>Prostate</a:t>
            </a:r>
          </a:p>
          <a:p>
            <a:r>
              <a:rPr lang="en-US" smtClean="0"/>
              <a:t>Seminal Vesicles</a:t>
            </a:r>
            <a:endParaRPr lang="en-US" dirty="0" smtClean="0"/>
          </a:p>
          <a:p>
            <a:r>
              <a:rPr lang="en-US" dirty="0" smtClean="0"/>
              <a:t>Vas deferens</a:t>
            </a:r>
          </a:p>
          <a:p>
            <a:r>
              <a:rPr lang="en-US" dirty="0" smtClean="0"/>
              <a:t>Scrotum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pass on heritable traits (through DNA recombination) to further generations.</a:t>
            </a:r>
          </a:p>
          <a:p>
            <a:r>
              <a:rPr lang="en-US" dirty="0" smtClean="0"/>
              <a:t>The formation of gametes (sperm or egg).</a:t>
            </a:r>
          </a:p>
          <a:p>
            <a:r>
              <a:rPr lang="en-US" dirty="0" smtClean="0"/>
              <a:t>Delivery of sperm to egg for fertilization</a:t>
            </a:r>
          </a:p>
          <a:p>
            <a:r>
              <a:rPr lang="en-US" dirty="0" smtClean="0"/>
              <a:t>Development of fetus</a:t>
            </a:r>
          </a:p>
          <a:p>
            <a:r>
              <a:rPr lang="en-US" dirty="0" smtClean="0"/>
              <a:t>Birth of infant</a:t>
            </a:r>
          </a:p>
          <a:p>
            <a:r>
              <a:rPr lang="en-US" dirty="0" smtClean="0"/>
              <a:t>Nourishment of infant post birth.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Male </a:t>
            </a:r>
            <a:r>
              <a:rPr lang="en-US" smtClean="0"/>
              <a:t>Reproductive System</a:t>
            </a:r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/>
              <a:t>Function</a:t>
            </a:r>
            <a:r>
              <a:rPr lang="en-US" dirty="0" smtClean="0"/>
              <a:t> = Production of sperm by meiosis and the effective delivery to female.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79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3536"/>
            <a:ext cx="533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Sperm Forms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04800" y="1447800"/>
            <a:ext cx="4038600" cy="518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Testis; housed w/in the </a:t>
            </a:r>
            <a:r>
              <a:rPr lang="en-US" u="sng" dirty="0" smtClean="0"/>
              <a:t>scrotum</a:t>
            </a:r>
            <a:r>
              <a:rPr lang="en-US" dirty="0" smtClean="0"/>
              <a:t> = sac of dermal and muscular tissue that keeps testes @ ideal temp. for sperm development (9</a:t>
            </a:r>
            <a:r>
              <a:rPr lang="en-US" baseline="30000" dirty="0" smtClean="0"/>
              <a:t>o</a:t>
            </a:r>
            <a:r>
              <a:rPr lang="en-US" dirty="0" smtClean="0"/>
              <a:t> F lower than body temp).</a:t>
            </a:r>
          </a:p>
          <a:p>
            <a:pPr>
              <a:buNone/>
            </a:pPr>
            <a:r>
              <a:rPr lang="en-US" dirty="0" smtClean="0"/>
              <a:t>Upon puberty, males will produce 300,000,000 sperm cells a day (2.5 mill / drop of semen!) </a:t>
            </a:r>
          </a:p>
          <a:p>
            <a:pPr>
              <a:buNone/>
            </a:pPr>
            <a:r>
              <a:rPr lang="en-US" dirty="0" smtClean="0"/>
              <a:t>Sperm cells can last for up to 48 hours inside female repro. syst.</a:t>
            </a:r>
            <a:endParaRPr lang="en-US" dirty="0"/>
          </a:p>
        </p:txBody>
      </p:sp>
      <p:pic>
        <p:nvPicPr>
          <p:cNvPr id="23" name="Picture 6" descr="spe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21363" y="955675"/>
            <a:ext cx="2027237" cy="5349875"/>
          </a:xfrm>
          <a:prstGeom prst="rect">
            <a:avLst/>
          </a:prstGeom>
          <a:noFill/>
        </p:spPr>
      </p:pic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7685088" y="1162050"/>
            <a:ext cx="14589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Head</a:t>
            </a:r>
            <a:endParaRPr lang="en-US"/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4559300" y="1719263"/>
            <a:ext cx="1092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/>
              <a:t>Nucleus</a:t>
            </a:r>
            <a:endParaRPr lang="en-US"/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7650163" y="2374900"/>
            <a:ext cx="2046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/>
              <a:t>Midpiece</a:t>
            </a:r>
            <a:endParaRPr lang="en-US" dirty="0"/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4765675" y="3175000"/>
            <a:ext cx="1652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800"/>
              <a:t>Mitochondria</a:t>
            </a:r>
            <a:endParaRPr lang="en-US"/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5227638" y="4562475"/>
            <a:ext cx="795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/>
              <a:t>Tail</a:t>
            </a:r>
            <a:endParaRPr lang="en-US"/>
          </a:p>
        </p:txBody>
      </p:sp>
      <p:sp>
        <p:nvSpPr>
          <p:cNvPr id="29" name="Line 19"/>
          <p:cNvSpPr>
            <a:spLocks noChangeShapeType="1"/>
          </p:cNvSpPr>
          <p:nvPr/>
        </p:nvSpPr>
        <p:spPr bwMode="auto">
          <a:xfrm>
            <a:off x="6969125" y="977900"/>
            <a:ext cx="6080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20"/>
          <p:cNvSpPr>
            <a:spLocks noChangeShapeType="1"/>
          </p:cNvSpPr>
          <p:nvPr/>
        </p:nvSpPr>
        <p:spPr bwMode="auto">
          <a:xfrm flipH="1">
            <a:off x="7175500" y="973138"/>
            <a:ext cx="404813" cy="9128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21"/>
          <p:cNvSpPr>
            <a:spLocks noChangeShapeType="1"/>
          </p:cNvSpPr>
          <p:nvPr/>
        </p:nvSpPr>
        <p:spPr bwMode="auto">
          <a:xfrm flipH="1">
            <a:off x="6686550" y="1885950"/>
            <a:ext cx="5000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22"/>
          <p:cNvSpPr>
            <a:spLocks noChangeShapeType="1"/>
          </p:cNvSpPr>
          <p:nvPr/>
        </p:nvSpPr>
        <p:spPr bwMode="auto">
          <a:xfrm>
            <a:off x="7392988" y="1395413"/>
            <a:ext cx="3159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23"/>
          <p:cNvSpPr>
            <a:spLocks noChangeShapeType="1"/>
          </p:cNvSpPr>
          <p:nvPr/>
        </p:nvSpPr>
        <p:spPr bwMode="auto">
          <a:xfrm>
            <a:off x="6588125" y="2005013"/>
            <a:ext cx="5762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24"/>
          <p:cNvSpPr>
            <a:spLocks noChangeShapeType="1"/>
          </p:cNvSpPr>
          <p:nvPr/>
        </p:nvSpPr>
        <p:spPr bwMode="auto">
          <a:xfrm>
            <a:off x="7150100" y="2005013"/>
            <a:ext cx="798513" cy="1433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25"/>
          <p:cNvSpPr>
            <a:spLocks noChangeShapeType="1"/>
          </p:cNvSpPr>
          <p:nvPr/>
        </p:nvSpPr>
        <p:spPr bwMode="auto">
          <a:xfrm>
            <a:off x="7916863" y="3438525"/>
            <a:ext cx="9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27"/>
          <p:cNvSpPr>
            <a:spLocks noChangeShapeType="1"/>
          </p:cNvSpPr>
          <p:nvPr/>
        </p:nvSpPr>
        <p:spPr bwMode="auto">
          <a:xfrm flipH="1">
            <a:off x="7135813" y="3438525"/>
            <a:ext cx="8048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28"/>
          <p:cNvSpPr>
            <a:spLocks noChangeShapeType="1"/>
          </p:cNvSpPr>
          <p:nvPr/>
        </p:nvSpPr>
        <p:spPr bwMode="auto">
          <a:xfrm>
            <a:off x="7512050" y="2654300"/>
            <a:ext cx="196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29"/>
          <p:cNvSpPr>
            <a:spLocks noChangeShapeType="1"/>
          </p:cNvSpPr>
          <p:nvPr/>
        </p:nvSpPr>
        <p:spPr bwMode="auto">
          <a:xfrm flipV="1">
            <a:off x="5678488" y="1550988"/>
            <a:ext cx="822325" cy="393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Line 30"/>
          <p:cNvSpPr>
            <a:spLocks noChangeShapeType="1"/>
          </p:cNvSpPr>
          <p:nvPr/>
        </p:nvSpPr>
        <p:spPr bwMode="auto">
          <a:xfrm flipV="1">
            <a:off x="5500688" y="2616200"/>
            <a:ext cx="722312" cy="5254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31"/>
          <p:cNvSpPr>
            <a:spLocks noChangeShapeType="1"/>
          </p:cNvSpPr>
          <p:nvPr/>
        </p:nvSpPr>
        <p:spPr bwMode="auto">
          <a:xfrm flipV="1">
            <a:off x="6059488" y="4178300"/>
            <a:ext cx="962025" cy="579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3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sperm leaves testes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Sperm matures w/in many tubes inside of testes (74 days)</a:t>
            </a:r>
          </a:p>
          <a:p>
            <a:pPr>
              <a:buNone/>
            </a:pPr>
            <a:r>
              <a:rPr lang="en-US" dirty="0" smtClean="0"/>
              <a:t>These tubes converge into one tube located on top of each testicle where sperm finish maturation = </a:t>
            </a:r>
            <a:r>
              <a:rPr lang="en-US" u="sng" dirty="0" smtClean="0"/>
              <a:t>Epididymis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u="sng" dirty="0" smtClean="0"/>
              <a:t>Vas deferens </a:t>
            </a:r>
            <a:r>
              <a:rPr lang="en-US" dirty="0" smtClean="0"/>
              <a:t>= single duct that transports sperm from </a:t>
            </a:r>
            <a:r>
              <a:rPr lang="en-US" dirty="0" err="1" smtClean="0"/>
              <a:t>epididymis</a:t>
            </a:r>
            <a:r>
              <a:rPr lang="en-US" dirty="0" smtClean="0"/>
              <a:t> toward urethra.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10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Glands help prepare sperm for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 series of glands along vas deferens secrete fluids.</a:t>
            </a:r>
          </a:p>
          <a:p>
            <a:pPr>
              <a:buNone/>
            </a:pPr>
            <a:r>
              <a:rPr lang="en-US" u="sng" dirty="0" smtClean="0"/>
              <a:t>Seminal Vesicles (vesicular gland</a:t>
            </a:r>
            <a:r>
              <a:rPr lang="en-US" dirty="0" smtClean="0"/>
              <a:t>) = produce a fluid rich w/ fructose (molecule?)</a:t>
            </a:r>
          </a:p>
          <a:p>
            <a:r>
              <a:rPr lang="en-US" dirty="0" smtClean="0"/>
              <a:t>Provide energy for sperm</a:t>
            </a:r>
          </a:p>
          <a:p>
            <a:pPr>
              <a:buNone/>
            </a:pPr>
            <a:r>
              <a:rPr lang="en-US" u="sng" dirty="0" smtClean="0"/>
              <a:t>Prostate Gland </a:t>
            </a:r>
            <a:r>
              <a:rPr lang="en-US" dirty="0" smtClean="0"/>
              <a:t>= produce a alkaline solution with a high </a:t>
            </a:r>
            <a:r>
              <a:rPr lang="en-US" dirty="0" err="1" smtClean="0"/>
              <a:t>pH.</a:t>
            </a:r>
            <a:endParaRPr lang="en-US" dirty="0" smtClean="0"/>
          </a:p>
          <a:p>
            <a:r>
              <a:rPr lang="en-US" dirty="0" smtClean="0"/>
              <a:t>Protection (by naturalizing) from the acidity of both the urethra and vagina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70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9088" y="6578600"/>
            <a:ext cx="2895600" cy="152400"/>
          </a:xfrm>
        </p:spPr>
        <p:txBody>
          <a:bodyPr/>
          <a:lstStyle/>
          <a:p>
            <a:r>
              <a:rPr lang="en-US"/>
              <a:t>Copyright Pearson Prentice Hall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3050" y="1095375"/>
            <a:ext cx="8642350" cy="4848225"/>
          </a:xfrm>
          <a:prstGeom prst="rect">
            <a:avLst/>
          </a:prstGeom>
          <a:noFill/>
        </p:spPr>
        <p:txBody>
          <a:bodyPr/>
          <a:lstStyle/>
          <a:p>
            <a:pPr marL="292100" marR="0" lvl="0" indent="-29210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Male Reproductive System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5" descr="sb7001a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" y="1550988"/>
            <a:ext cx="7315200" cy="4729162"/>
          </a:xfrm>
          <a:prstGeom prst="rect">
            <a:avLst/>
          </a:prstGeom>
          <a:noFill/>
        </p:spPr>
      </p:pic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58800" y="436880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87400" y="2349500"/>
            <a:ext cx="977900" cy="2667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8738" y="2254250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Urinary bladder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927100" y="2844800"/>
            <a:ext cx="8128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85738" y="2747963"/>
            <a:ext cx="17256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Vas deferens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939800" y="3314700"/>
            <a:ext cx="812800" cy="1905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14325" y="3219450"/>
            <a:ext cx="1536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Pubic bone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270000" y="4229100"/>
            <a:ext cx="5080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877888" y="4167188"/>
            <a:ext cx="102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Urethra 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308100" y="4724400"/>
            <a:ext cx="4826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1106488" y="4624388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Penis </a:t>
            </a: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6921500" y="3937000"/>
            <a:ext cx="10287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6859588" y="3836988"/>
            <a:ext cx="1985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Seminal vesicle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6946900" y="4292600"/>
            <a:ext cx="495300" cy="2667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6859588" y="4230688"/>
            <a:ext cx="1203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Rectum 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6921500" y="4711700"/>
            <a:ext cx="965200" cy="1905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6870700" y="4649788"/>
            <a:ext cx="1841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Prostate gland</a:t>
            </a:r>
            <a:r>
              <a:rPr lang="en-US" sz="1800" b="0"/>
              <a:t> 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6934200" y="5181600"/>
            <a:ext cx="990600" cy="31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6848475" y="5057775"/>
            <a:ext cx="1739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Bulbourethral gland</a:t>
            </a: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4610100" y="5956300"/>
            <a:ext cx="584200" cy="33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4549775" y="5907088"/>
            <a:ext cx="1358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Scrotum 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4762500" y="5588000"/>
            <a:ext cx="469900" cy="17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4649788" y="5500688"/>
            <a:ext cx="850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Testis 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864100" y="5130800"/>
            <a:ext cx="673100" cy="1905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4764088" y="5030788"/>
            <a:ext cx="1463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Epididymis</a:t>
            </a:r>
            <a:r>
              <a:rPr lang="en-US" sz="1800" b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445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Hormonal control of males.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At the onset of puberty, the hypothalamus stimulates the pituitary gland to secrete two hormones.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FSH = tells testicles to begin production of sperm cells.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LH = tells testicles to begin production of its hormone.</a:t>
            </a:r>
          </a:p>
          <a:p>
            <a:pPr marL="514350" indent="-514350">
              <a:buNone/>
            </a:pPr>
            <a:r>
              <a:rPr lang="en-US" dirty="0" smtClean="0"/>
              <a:t>Testicular Hormone:</a:t>
            </a:r>
          </a:p>
          <a:p>
            <a:pPr marL="514350" indent="-514350"/>
            <a:r>
              <a:rPr lang="en-US" dirty="0" smtClean="0"/>
              <a:t>Testosterone = responsible for 2</a:t>
            </a:r>
            <a:r>
              <a:rPr lang="en-US" baseline="30000" dirty="0" smtClean="0"/>
              <a:t>o</a:t>
            </a:r>
            <a:r>
              <a:rPr lang="en-US" dirty="0" smtClean="0"/>
              <a:t> sex characteristics </a:t>
            </a:r>
          </a:p>
          <a:p>
            <a:pPr marL="862330" lvl="1" indent="-514350"/>
            <a:r>
              <a:rPr lang="en-US" dirty="0" smtClean="0"/>
              <a:t>Increase of body hair, increase muscle mass, increase growth rate, deepening of voice.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3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9088" y="6578600"/>
            <a:ext cx="2895600" cy="152400"/>
          </a:xfrm>
        </p:spPr>
        <p:txBody>
          <a:bodyPr/>
          <a:lstStyle/>
          <a:p>
            <a:r>
              <a:rPr lang="en-US"/>
              <a:t>Copyright Pearson Prentice Hall</a:t>
            </a:r>
          </a:p>
        </p:txBody>
      </p:sp>
      <p:pic>
        <p:nvPicPr>
          <p:cNvPr id="7" name="Picture 4" descr="sb7002a04"/>
          <p:cNvPicPr>
            <a:picLocks noChangeAspect="1" noChangeArrowheads="1"/>
          </p:cNvPicPr>
          <p:nvPr/>
        </p:nvPicPr>
        <p:blipFill>
          <a:blip r:embed="rId2" cstate="print">
            <a:lum bright="-4000"/>
          </a:blip>
          <a:srcRect/>
          <a:stretch>
            <a:fillRect/>
          </a:stretch>
        </p:blipFill>
        <p:spPr bwMode="auto">
          <a:xfrm>
            <a:off x="2068513" y="1724025"/>
            <a:ext cx="5099050" cy="4505325"/>
          </a:xfrm>
          <a:prstGeom prst="rect">
            <a:avLst/>
          </a:prstGeom>
          <a:noFill/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155700" y="1968500"/>
            <a:ext cx="9525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44500" y="1843088"/>
            <a:ext cx="1841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Fallopian tube</a:t>
            </a:r>
            <a:endParaRPr lang="en-US" sz="1800">
              <a:solidFill>
                <a:srgbClr val="808080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727200" y="2349500"/>
            <a:ext cx="40640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122363" y="2197100"/>
            <a:ext cx="1019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Ovary 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625600" y="2768600"/>
            <a:ext cx="5207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292225" y="2670175"/>
            <a:ext cx="1003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Uterus</a:t>
            </a:r>
            <a:r>
              <a:rPr lang="en-US" sz="180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939800" y="3924300"/>
            <a:ext cx="990600" cy="1651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114300" y="3798888"/>
            <a:ext cx="2058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Urinary bladder</a:t>
            </a:r>
            <a:endParaRPr lang="en-US" sz="1800">
              <a:solidFill>
                <a:srgbClr val="808080"/>
              </a:solidFill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1143000" y="4381500"/>
            <a:ext cx="812800" cy="35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63563" y="4338638"/>
            <a:ext cx="1498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Pubic bone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1447800" y="4978400"/>
            <a:ext cx="469900" cy="2413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998538" y="4918075"/>
            <a:ext cx="1231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Urethra</a:t>
            </a:r>
            <a:r>
              <a:rPr lang="en-US" sz="180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7251700" y="4686300"/>
            <a:ext cx="5461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7189788" y="466248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Vagina</a:t>
            </a:r>
            <a:r>
              <a:rPr lang="en-US" sz="180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7264400" y="4114800"/>
            <a:ext cx="711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7223125" y="4103688"/>
            <a:ext cx="1041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Rectum </a:t>
            </a: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7213600" y="3733800"/>
            <a:ext cx="609600" cy="1905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7177088" y="3646488"/>
            <a:ext cx="1027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Cervix </a:t>
            </a:r>
            <a:endParaRPr lang="en-US" sz="1800">
              <a:solidFill>
                <a:srgbClr val="808080"/>
              </a:solidFill>
            </a:endParaRPr>
          </a:p>
        </p:txBody>
      </p:sp>
      <p:sp>
        <p:nvSpPr>
          <p:cNvPr id="26" name="Rectangle 24"/>
          <p:cNvSpPr txBox="1">
            <a:spLocks noChangeArrowheads="1"/>
          </p:cNvSpPr>
          <p:nvPr/>
        </p:nvSpPr>
        <p:spPr>
          <a:xfrm>
            <a:off x="273050" y="1095375"/>
            <a:ext cx="8642350" cy="4848225"/>
          </a:xfrm>
          <a:prstGeom prst="rect">
            <a:avLst/>
          </a:prstGeom>
          <a:noFill/>
          <a:ln/>
        </p:spPr>
        <p:txBody>
          <a:bodyPr/>
          <a:lstStyle/>
          <a:p>
            <a:pPr marL="342900" marR="0" lvl="0" indent="-34290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Female Reproductive System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3267</TotalTime>
  <Words>539</Words>
  <Application>Microsoft Office PowerPoint</Application>
  <PresentationFormat>On-screen Show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Foundry</vt:lpstr>
      <vt:lpstr>Reproductive System</vt:lpstr>
      <vt:lpstr>Function</vt:lpstr>
      <vt:lpstr>Male Reproductive System</vt:lpstr>
      <vt:lpstr>Where Sperm Forms</vt:lpstr>
      <vt:lpstr>How sperm leaves testes</vt:lpstr>
      <vt:lpstr>Glands help prepare sperm for mission</vt:lpstr>
      <vt:lpstr>PowerPoint Presentation</vt:lpstr>
      <vt:lpstr>Hormonal control of males.</vt:lpstr>
      <vt:lpstr>PowerPoint Presentation</vt:lpstr>
      <vt:lpstr>Female Reproductive System</vt:lpstr>
      <vt:lpstr>The Menstrual Cycle</vt:lpstr>
      <vt:lpstr>The Menstrual Cycle</vt:lpstr>
      <vt:lpstr>The Menstrual Cycle</vt:lpstr>
      <vt:lpstr>The Menstrual Cycle</vt:lpstr>
      <vt:lpstr>Reproductive System  Dissection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System</dc:title>
  <dc:creator>Jeffco Schools</dc:creator>
  <cp:lastModifiedBy>User</cp:lastModifiedBy>
  <cp:revision>152</cp:revision>
  <dcterms:created xsi:type="dcterms:W3CDTF">2011-05-09T14:00:39Z</dcterms:created>
  <dcterms:modified xsi:type="dcterms:W3CDTF">2018-05-15T20:35:57Z</dcterms:modified>
</cp:coreProperties>
</file>